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20" r:id="rId3"/>
    <p:sldId id="296" r:id="rId4"/>
    <p:sldId id="334" r:id="rId5"/>
    <p:sldId id="272" r:id="rId6"/>
    <p:sldId id="339" r:id="rId7"/>
    <p:sldId id="261" r:id="rId8"/>
    <p:sldId id="306" r:id="rId9"/>
    <p:sldId id="340" r:id="rId10"/>
    <p:sldId id="319" r:id="rId11"/>
    <p:sldId id="335" r:id="rId12"/>
    <p:sldId id="336" r:id="rId13"/>
    <p:sldId id="280" r:id="rId14"/>
    <p:sldId id="347" r:id="rId15"/>
    <p:sldId id="344" r:id="rId16"/>
    <p:sldId id="338" r:id="rId17"/>
    <p:sldId id="341" r:id="rId18"/>
    <p:sldId id="287" r:id="rId19"/>
    <p:sldId id="349" r:id="rId20"/>
    <p:sldId id="348" r:id="rId21"/>
    <p:sldId id="288" r:id="rId22"/>
    <p:sldId id="300" r:id="rId23"/>
    <p:sldId id="257" r:id="rId2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4"/>
    <p:restoredTop sz="92581"/>
  </p:normalViewPr>
  <p:slideViewPr>
    <p:cSldViewPr snapToGrid="0" snapToObjects="1">
      <p:cViewPr varScale="1">
        <p:scale>
          <a:sx n="63" d="100"/>
          <a:sy n="63" d="100"/>
        </p:scale>
        <p:origin x="860" y="44"/>
      </p:cViewPr>
      <p:guideLst/>
    </p:cSldViewPr>
  </p:slideViewPr>
  <p:notesTextViewPr>
    <p:cViewPr>
      <p:scale>
        <a:sx n="45" d="100"/>
        <a:sy n="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met\Google%20Drive\COVID-19\SARS-Cov-2%20tests\Number%20of%20tests_MOH_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ΠΟΣΟΣΤΟ ΝΕΩΝ ΘΕΤΙΚΩΝ ΕΛΕΓΧΩΝ ΑΝΑ ΕΒΔΟΜΑΔΑ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overflow" horzOverflow="overflow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Sheet1!$G$3:$G$54</c:f>
              <c:numCache>
                <c:formatCode>m/d/yyyy</c:formatCode>
                <c:ptCount val="52"/>
                <c:pt idx="0">
                  <c:v>43905</c:v>
                </c:pt>
                <c:pt idx="1">
                  <c:v>43912</c:v>
                </c:pt>
                <c:pt idx="2">
                  <c:v>43919</c:v>
                </c:pt>
                <c:pt idx="3">
                  <c:v>43926</c:v>
                </c:pt>
                <c:pt idx="4">
                  <c:v>43933</c:v>
                </c:pt>
                <c:pt idx="5">
                  <c:v>43940</c:v>
                </c:pt>
                <c:pt idx="6">
                  <c:v>43947</c:v>
                </c:pt>
                <c:pt idx="7">
                  <c:v>43954</c:v>
                </c:pt>
                <c:pt idx="8">
                  <c:v>43961</c:v>
                </c:pt>
                <c:pt idx="9">
                  <c:v>43968</c:v>
                </c:pt>
                <c:pt idx="10">
                  <c:v>43975</c:v>
                </c:pt>
                <c:pt idx="11">
                  <c:v>43982</c:v>
                </c:pt>
                <c:pt idx="12">
                  <c:v>43989</c:v>
                </c:pt>
                <c:pt idx="13">
                  <c:v>43996</c:v>
                </c:pt>
                <c:pt idx="14">
                  <c:v>44003</c:v>
                </c:pt>
                <c:pt idx="15">
                  <c:v>44010</c:v>
                </c:pt>
                <c:pt idx="16">
                  <c:v>44017</c:v>
                </c:pt>
                <c:pt idx="17">
                  <c:v>44024</c:v>
                </c:pt>
                <c:pt idx="18">
                  <c:v>44031</c:v>
                </c:pt>
                <c:pt idx="19">
                  <c:v>44038</c:v>
                </c:pt>
                <c:pt idx="20">
                  <c:v>44045</c:v>
                </c:pt>
                <c:pt idx="21">
                  <c:v>44052</c:v>
                </c:pt>
                <c:pt idx="22">
                  <c:v>44059</c:v>
                </c:pt>
                <c:pt idx="23">
                  <c:v>44066</c:v>
                </c:pt>
                <c:pt idx="24">
                  <c:v>44073</c:v>
                </c:pt>
                <c:pt idx="25">
                  <c:v>44080</c:v>
                </c:pt>
                <c:pt idx="26">
                  <c:v>44087</c:v>
                </c:pt>
                <c:pt idx="27">
                  <c:v>44094</c:v>
                </c:pt>
                <c:pt idx="28">
                  <c:v>44101</c:v>
                </c:pt>
                <c:pt idx="29">
                  <c:v>44108</c:v>
                </c:pt>
                <c:pt idx="30">
                  <c:v>44115</c:v>
                </c:pt>
                <c:pt idx="31">
                  <c:v>44122</c:v>
                </c:pt>
                <c:pt idx="32">
                  <c:v>44129</c:v>
                </c:pt>
                <c:pt idx="33">
                  <c:v>44136</c:v>
                </c:pt>
                <c:pt idx="34">
                  <c:v>44143</c:v>
                </c:pt>
                <c:pt idx="35">
                  <c:v>44150</c:v>
                </c:pt>
                <c:pt idx="36">
                  <c:v>44157</c:v>
                </c:pt>
                <c:pt idx="37">
                  <c:v>44164</c:v>
                </c:pt>
                <c:pt idx="38">
                  <c:v>44171</c:v>
                </c:pt>
                <c:pt idx="39">
                  <c:v>44178</c:v>
                </c:pt>
                <c:pt idx="40">
                  <c:v>44185</c:v>
                </c:pt>
                <c:pt idx="41">
                  <c:v>44192</c:v>
                </c:pt>
                <c:pt idx="42">
                  <c:v>44199</c:v>
                </c:pt>
                <c:pt idx="43">
                  <c:v>44206</c:v>
                </c:pt>
                <c:pt idx="44">
                  <c:v>44213</c:v>
                </c:pt>
                <c:pt idx="45">
                  <c:v>44220</c:v>
                </c:pt>
                <c:pt idx="46">
                  <c:v>44227</c:v>
                </c:pt>
                <c:pt idx="47">
                  <c:v>44234</c:v>
                </c:pt>
                <c:pt idx="48">
                  <c:v>44241</c:v>
                </c:pt>
                <c:pt idx="49">
                  <c:v>44248</c:v>
                </c:pt>
                <c:pt idx="50">
                  <c:v>44255</c:v>
                </c:pt>
                <c:pt idx="51">
                  <c:v>44262</c:v>
                </c:pt>
              </c:numCache>
            </c:numRef>
          </c:cat>
          <c:val>
            <c:numRef>
              <c:f>Sheet1!$H$3:$H$54</c:f>
              <c:numCache>
                <c:formatCode>0.0</c:formatCode>
                <c:ptCount val="52"/>
                <c:pt idx="0">
                  <c:v>3.0038759689922481</c:v>
                </c:pt>
                <c:pt idx="1">
                  <c:v>3.8245219347581552</c:v>
                </c:pt>
                <c:pt idx="2">
                  <c:v>4</c:v>
                </c:pt>
                <c:pt idx="3">
                  <c:v>4.3546420484236199</c:v>
                </c:pt>
                <c:pt idx="4">
                  <c:v>2.2602739726027399</c:v>
                </c:pt>
                <c:pt idx="5">
                  <c:v>0.72489185081258034</c:v>
                </c:pt>
                <c:pt idx="6">
                  <c:v>0.30988329926814795</c:v>
                </c:pt>
                <c:pt idx="7">
                  <c:v>0.33559057949301851</c:v>
                </c:pt>
                <c:pt idx="8">
                  <c:v>0.22021042329336921</c:v>
                </c:pt>
                <c:pt idx="9">
                  <c:v>0.15058981008951727</c:v>
                </c:pt>
                <c:pt idx="10">
                  <c:v>0.12866700977869275</c:v>
                </c:pt>
                <c:pt idx="11">
                  <c:v>7.1815629692498537E-2</c:v>
                </c:pt>
                <c:pt idx="12">
                  <c:v>0.16031479997085185</c:v>
                </c:pt>
                <c:pt idx="13">
                  <c:v>0.1492537313432836</c:v>
                </c:pt>
                <c:pt idx="14">
                  <c:v>6.3979526551503518E-2</c:v>
                </c:pt>
                <c:pt idx="15">
                  <c:v>8.5826385483079942E-2</c:v>
                </c:pt>
                <c:pt idx="16">
                  <c:v>0.10957703265395574</c:v>
                </c:pt>
                <c:pt idx="17">
                  <c:v>0.18703927824843217</c:v>
                </c:pt>
                <c:pt idx="18">
                  <c:v>0.16580513020579343</c:v>
                </c:pt>
                <c:pt idx="19">
                  <c:v>0.18554596901382317</c:v>
                </c:pt>
                <c:pt idx="20">
                  <c:v>0.58596109701582699</c:v>
                </c:pt>
                <c:pt idx="21">
                  <c:v>0.42415288566935133</c:v>
                </c:pt>
                <c:pt idx="22">
                  <c:v>0.44895824252462729</c:v>
                </c:pt>
                <c:pt idx="23">
                  <c:v>0.32147880249146071</c:v>
                </c:pt>
                <c:pt idx="24">
                  <c:v>0.29436900579242237</c:v>
                </c:pt>
                <c:pt idx="25">
                  <c:v>0.12116071969467498</c:v>
                </c:pt>
                <c:pt idx="26">
                  <c:v>0.12914818350272333</c:v>
                </c:pt>
                <c:pt idx="27">
                  <c:v>0.39858530286869143</c:v>
                </c:pt>
                <c:pt idx="28">
                  <c:v>0.50945799330157082</c:v>
                </c:pt>
                <c:pt idx="29">
                  <c:v>0.66100094428706324</c:v>
                </c:pt>
                <c:pt idx="30">
                  <c:v>0.85715609507482737</c:v>
                </c:pt>
                <c:pt idx="31">
                  <c:v>2.4469944524659928</c:v>
                </c:pt>
                <c:pt idx="32">
                  <c:v>3.6227760707105192</c:v>
                </c:pt>
                <c:pt idx="33">
                  <c:v>4.6774835315442767</c:v>
                </c:pt>
                <c:pt idx="34">
                  <c:v>5.0901773736771503</c:v>
                </c:pt>
                <c:pt idx="35">
                  <c:v>5.0766967850388731</c:v>
                </c:pt>
                <c:pt idx="36">
                  <c:v>3.4628878662231743</c:v>
                </c:pt>
                <c:pt idx="37">
                  <c:v>3.8817327298950612</c:v>
                </c:pt>
                <c:pt idx="38">
                  <c:v>9.2300595487712833</c:v>
                </c:pt>
                <c:pt idx="39">
                  <c:v>9.0204553075747977</c:v>
                </c:pt>
                <c:pt idx="40">
                  <c:v>8.9265201763812208</c:v>
                </c:pt>
                <c:pt idx="41">
                  <c:v>10.875502008032129</c:v>
                </c:pt>
                <c:pt idx="42">
                  <c:v>10.056153727268043</c:v>
                </c:pt>
                <c:pt idx="43">
                  <c:v>6.4563733628481836</c:v>
                </c:pt>
                <c:pt idx="44">
                  <c:v>5.4830932805835442</c:v>
                </c:pt>
                <c:pt idx="45">
                  <c:v>4.5537897310513449</c:v>
                </c:pt>
                <c:pt idx="46">
                  <c:v>3.765399965295853</c:v>
                </c:pt>
                <c:pt idx="47">
                  <c:v>3.7424513056051714</c:v>
                </c:pt>
                <c:pt idx="48">
                  <c:v>2.9842931937172779</c:v>
                </c:pt>
                <c:pt idx="49">
                  <c:v>3.2883377805681997</c:v>
                </c:pt>
                <c:pt idx="50">
                  <c:v>4.7597254004576657</c:v>
                </c:pt>
                <c:pt idx="51">
                  <c:v>5.8000979378638666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9-4E3A-A66B-C50C56FC9F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6186368"/>
        <c:axId val="1336187616"/>
      </c:barChart>
      <c:dateAx>
        <c:axId val="13361863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36187616"/>
        <c:crosses val="autoZero"/>
        <c:auto val="1"/>
        <c:lblOffset val="100"/>
        <c:baseTimeUnit val="days"/>
      </c:dateAx>
      <c:valAx>
        <c:axId val="133618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000" b="0" i="0" baseline="0">
                    <a:effectLst/>
                  </a:rPr>
                  <a:t>ΠΟΣΟΣΤΟ ΝΕΩΝ ΘΕΤΙΚΩΝ ΕΛΕΓΧΩΝ ΑΝΑ ΕΒΔΟΜΑΔΑ</a:t>
                </a:r>
                <a:endParaRPr lang="en-US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3618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497AB-70DF-1B49-BCB9-2111770FC00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83B2B-E237-0F40-A671-1576BEBBF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7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3B2B-E237-0F40-A671-1576BEBBFC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7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3B2B-E237-0F40-A671-1576BEBBFC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9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chenge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3B2B-E237-0F40-A671-1576BEBBFC9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9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83B2B-E237-0F40-A671-1576BEBBFC9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6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964D-84BA-9548-937F-5CF7B19A8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473A2-0108-7048-B25A-0B7EB9988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8A4CC-8F8E-F545-AF85-765679EE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75AE1-D3E8-8D4B-B231-618E5696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7D7A4-37BD-CC4F-940A-97FB939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4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6208-0C8C-8D45-A443-974943E0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8022D-F092-5240-B097-901D54B03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E004E-2747-D44B-B067-102045F1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14806-6B67-C641-ADDC-85ABE718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FCD97-A4D3-3343-BEC7-04376033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6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0A84D-B159-9A4D-A833-F9D735A2F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983C0-70D8-0B46-B8B6-1E1930BF3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F9D-0203-9548-89D1-6C89249C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E5EC-4826-B049-B0FE-583932DD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76D3F-899F-EE4A-9814-54F4C656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10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8F90-B92C-D04C-9D77-026CE2F1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9955-A71F-CC48-9B27-B59B4B374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97C3-3556-A840-8405-5A71C4C4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84639-5233-9441-AC5E-00AFBD4F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A141A-1704-1D4E-BC9E-DC0A0F62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0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6696-697C-5248-87F4-9C219FCA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A4166-191E-E140-BEDF-39D21D34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AE7C-DE17-064F-9C3D-9CE285A7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24E56-03C1-FA4D-8C82-1EF9DADC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1C316-2C2D-C44B-B95C-6B3B1FAF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3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52CE-3445-204F-9DB8-7638CF38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FAD81-10EE-9F44-AA02-D2FA65E45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B846F-6807-2E42-ADAE-659007189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2771B-6EB4-084E-88B1-B6D5815B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ED867-A7E2-A34F-BADA-6FE5BACE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4FAF3-838A-154C-84D5-3B4F5E60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93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039D-7529-504F-8890-2288AAD8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77E5C-F9A6-7443-A4B5-94614AA7C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31243-6E79-F343-B6AC-306D619D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0D8D6-A875-D349-AE56-F456278B9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F9401-6078-2A46-BED0-0FDD613F8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8B368-FE79-3946-B8AB-2558F95E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06717-FCCC-B445-8E50-1977D871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8A842-4AEA-9340-9135-57A0191E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1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9992-1F46-FA4B-B47C-39F1F8AB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23757-3E1D-2049-91B6-5D917AB7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C9C23-6E8A-A542-9719-ECE86175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0A67C-630C-6840-9E11-A84023BA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0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B246C-3CEA-A044-A747-74525635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9FE07-E096-F34B-8B43-6226040A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7134B-EB53-BF4E-BD04-4E4700BB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8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EDAD-B34E-B849-A90F-E6DAFABF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B3596-EAAE-CF45-ACEE-81362ADC9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68939-3A91-F549-B4E7-933F12054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AAB41-7F36-BF49-BEF2-A4DC1696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32C3A-8395-4641-9EBD-5D4B3276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105A0-ED8F-A645-8600-83E30ED7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F169-B7E0-534B-8A0D-F492ED39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EAAEF-2793-CC42-8F33-25334D2FA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7E4DD-CE1E-8D4A-9EFC-FCC35EDC2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6A6C6-34E7-2342-9416-E007F4B1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347F-EE2D-9F4A-9F1D-D2F81B81B63C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1088F-F47B-6D4E-876A-0BB7D011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E018C-7CC6-DB4F-A424-BC36A4E7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1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D90ED-C8ED-DF41-9939-773D53AE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7FF18-F748-1B4C-9758-C5969E568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B9B54-D4C2-0042-B025-03C54E0CC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4347F-EE2D-9F4A-9F1D-D2F81B81B63C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4B11E-2C84-3A4D-8FF4-C00205C49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B48A8-BAF0-1147-8764-8BD76E981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CE56-D3EF-0F40-9ED2-F1AEB2D75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4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5CC5-DA48-164A-8F0F-A7A41A0E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514" y="2004988"/>
            <a:ext cx="10435771" cy="4251456"/>
          </a:xfrm>
        </p:spPr>
        <p:txBody>
          <a:bodyPr>
            <a:noAutofit/>
          </a:bodyPr>
          <a:lstStyle/>
          <a:p>
            <a:r>
              <a:rPr lang="el-GR" sz="4800" b="1" dirty="0">
                <a:latin typeface="+mn-lt"/>
              </a:rPr>
              <a:t>Νόσος </a:t>
            </a:r>
            <a:r>
              <a:rPr lang="el-GR" sz="4800" b="1" dirty="0" err="1">
                <a:latin typeface="+mn-lt"/>
              </a:rPr>
              <a:t>Κορωνοϊού</a:t>
            </a:r>
            <a:r>
              <a:rPr lang="el-GR" sz="4800" b="1" dirty="0">
                <a:latin typeface="+mn-lt"/>
              </a:rPr>
              <a:t> 2019 </a:t>
            </a:r>
            <a:r>
              <a:rPr lang="en-GB" sz="4800" b="1" dirty="0">
                <a:latin typeface="+mn-lt"/>
              </a:rPr>
              <a:t>(COVID-19) </a:t>
            </a:r>
            <a:br>
              <a:rPr lang="en-GB" sz="4800" b="1" dirty="0">
                <a:latin typeface="+mn-lt"/>
              </a:rPr>
            </a:br>
            <a:r>
              <a:rPr lang="el-GR" sz="4800" b="1" dirty="0">
                <a:latin typeface="+mn-lt"/>
              </a:rPr>
              <a:t>στην Κυπριακή Δημοκρατία</a:t>
            </a:r>
            <a:br>
              <a:rPr lang="el-GR" sz="4800" b="1" dirty="0">
                <a:latin typeface="+mn-lt"/>
              </a:rPr>
            </a:br>
            <a:r>
              <a:rPr lang="en-GB" sz="4800" b="1" dirty="0">
                <a:latin typeface="+mn-lt"/>
              </a:rPr>
              <a:t> </a:t>
            </a:r>
            <a:r>
              <a:rPr lang="en-US" sz="4800" b="1" dirty="0">
                <a:latin typeface="+mn-lt"/>
              </a:rPr>
              <a:t> </a:t>
            </a:r>
            <a:br>
              <a:rPr lang="en-GB" sz="4800" dirty="0">
                <a:latin typeface="+mn-lt"/>
              </a:rPr>
            </a:br>
            <a:r>
              <a:rPr lang="el-GR" sz="4800" dirty="0">
                <a:solidFill>
                  <a:srgbClr val="002060"/>
                </a:solidFill>
                <a:latin typeface="+mn-lt"/>
              </a:rPr>
              <a:t>Εθνική Αναφορά μέχρι</a:t>
            </a:r>
            <a:r>
              <a:rPr lang="en-US" sz="4800" dirty="0">
                <a:solidFill>
                  <a:srgbClr val="002060"/>
                </a:solidFill>
                <a:latin typeface="+mn-lt"/>
              </a:rPr>
              <a:t> 9/</a:t>
            </a:r>
            <a:r>
              <a:rPr lang="el-GR" sz="48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4800" dirty="0">
                <a:solidFill>
                  <a:srgbClr val="002060"/>
                </a:solidFill>
                <a:latin typeface="+mn-lt"/>
              </a:rPr>
              <a:t>/2021</a:t>
            </a:r>
            <a:br>
              <a:rPr lang="en-US" sz="4800" b="1" dirty="0">
                <a:latin typeface="+mn-lt"/>
              </a:rPr>
            </a:br>
            <a:br>
              <a:rPr lang="en-US" sz="4800" b="1" dirty="0">
                <a:latin typeface="+mn-lt"/>
              </a:rPr>
            </a:br>
            <a:br>
              <a:rPr lang="en-US" sz="4800" b="1" dirty="0">
                <a:latin typeface="+mn-lt"/>
              </a:rPr>
            </a:br>
            <a:br>
              <a:rPr lang="en-US" sz="4800" b="1" dirty="0">
                <a:latin typeface="+mn-lt"/>
              </a:rPr>
            </a:br>
            <a:r>
              <a:rPr lang="el-GR" sz="2400" dirty="0"/>
              <a:t>Λευκωσία</a:t>
            </a:r>
            <a:r>
              <a:rPr lang="en-GB" sz="2400" dirty="0"/>
              <a:t> </a:t>
            </a:r>
            <a:r>
              <a:rPr lang="en-US" sz="2400" dirty="0"/>
              <a:t>12</a:t>
            </a:r>
            <a:r>
              <a:rPr lang="en-GB" sz="2400" dirty="0"/>
              <a:t>/</a:t>
            </a:r>
            <a:r>
              <a:rPr lang="el-GR" sz="2400" dirty="0"/>
              <a:t>3</a:t>
            </a:r>
            <a:r>
              <a:rPr lang="en-GB" sz="2400" dirty="0"/>
              <a:t>/2021</a:t>
            </a:r>
            <a:endParaRPr lang="en-GB" sz="4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28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D9833-A237-9843-BBC7-AA6164DC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-303653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Χαρακτηριστικά περιπτώσεων COVID-19 και επιδημιολογικό ιστορικό τις τελευταίες 14 ημέρες</a:t>
            </a:r>
            <a:endParaRPr lang="en-US" sz="4000" b="1" kern="1200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99F0F6-8908-4CBF-A66B-57E187D7B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90864"/>
              </p:ext>
            </p:extLst>
          </p:nvPr>
        </p:nvGraphicFramePr>
        <p:xfrm>
          <a:off x="836676" y="985520"/>
          <a:ext cx="10258044" cy="5672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842">
                  <a:extLst>
                    <a:ext uri="{9D8B030D-6E8A-4147-A177-3AD203B41FA5}">
                      <a16:colId xmlns:a16="http://schemas.microsoft.com/office/drawing/2014/main" val="2276479996"/>
                    </a:ext>
                  </a:extLst>
                </a:gridCol>
                <a:gridCol w="1397293">
                  <a:extLst>
                    <a:ext uri="{9D8B030D-6E8A-4147-A177-3AD203B41FA5}">
                      <a16:colId xmlns:a16="http://schemas.microsoft.com/office/drawing/2014/main" val="1991682415"/>
                    </a:ext>
                  </a:extLst>
                </a:gridCol>
                <a:gridCol w="1061573">
                  <a:extLst>
                    <a:ext uri="{9D8B030D-6E8A-4147-A177-3AD203B41FA5}">
                      <a16:colId xmlns:a16="http://schemas.microsoft.com/office/drawing/2014/main" val="148710437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3081773564"/>
                    </a:ext>
                  </a:extLst>
                </a:gridCol>
                <a:gridCol w="1061573">
                  <a:extLst>
                    <a:ext uri="{9D8B030D-6E8A-4147-A177-3AD203B41FA5}">
                      <a16:colId xmlns:a16="http://schemas.microsoft.com/office/drawing/2014/main" val="3900362532"/>
                    </a:ext>
                  </a:extLst>
                </a:gridCol>
                <a:gridCol w="1181694">
                  <a:extLst>
                    <a:ext uri="{9D8B030D-6E8A-4147-A177-3AD203B41FA5}">
                      <a16:colId xmlns:a16="http://schemas.microsoft.com/office/drawing/2014/main" val="3410774123"/>
                    </a:ext>
                  </a:extLst>
                </a:gridCol>
                <a:gridCol w="780266">
                  <a:extLst>
                    <a:ext uri="{9D8B030D-6E8A-4147-A177-3AD203B41FA5}">
                      <a16:colId xmlns:a16="http://schemas.microsoft.com/office/drawing/2014/main" val="504500922"/>
                    </a:ext>
                  </a:extLst>
                </a:gridCol>
                <a:gridCol w="1134057">
                  <a:extLst>
                    <a:ext uri="{9D8B030D-6E8A-4147-A177-3AD203B41FA5}">
                      <a16:colId xmlns:a16="http://schemas.microsoft.com/office/drawing/2014/main" val="3115821881"/>
                    </a:ext>
                  </a:extLst>
                </a:gridCol>
              </a:tblGrid>
              <a:tr h="699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Σύνολο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(n = </a:t>
                      </a:r>
                      <a:r>
                        <a:rPr lang="el-GR" sz="1100">
                          <a:effectLst/>
                        </a:rPr>
                        <a:t>3.528</a:t>
                      </a:r>
                      <a:r>
                        <a:rPr lang="en-GB" sz="1100">
                          <a:effectLst/>
                        </a:rPr>
                        <a:t>)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Περιπτώσεις με πρόσφατο ιστορικό ταξιδιού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 (</a:t>
                      </a: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l-GR" sz="1100">
                          <a:effectLst/>
                        </a:rPr>
                        <a:t> = 35)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Περιπτώσεις εγχώριας μετάδοσης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(n = </a:t>
                      </a:r>
                      <a:r>
                        <a:rPr lang="el-GR" sz="1100">
                          <a:effectLst/>
                        </a:rPr>
                        <a:t>3.493</a:t>
                      </a:r>
                      <a:r>
                        <a:rPr lang="en-GB" sz="1100">
                          <a:effectLst/>
                        </a:rPr>
                        <a:t>)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0379051"/>
                  </a:ext>
                </a:extLst>
              </a:tr>
              <a:tr h="147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Χαρακτηριστικά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%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%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%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3539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Φύλο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5921604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Άνδρες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1646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7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45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7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1630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7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9083309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Γυναίκες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1875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1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1856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1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5416815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Άγνωστο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2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2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9302073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Ηλικιακή ομάδα (έτη)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0765623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0-9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291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2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291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0780533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10-19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426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1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426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2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8773802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20-29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576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42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561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1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2979735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30-39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630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622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8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917962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40-49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582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5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575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5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0569355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50-59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462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1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458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1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0399519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60-69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2203557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70-79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7576507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80+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52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5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5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4264990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Άγνωστο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indent="13335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r>
                        <a:rPr lang="el-GR" sz="1100" dirty="0">
                          <a:effectLst/>
                        </a:rPr>
                        <a:t>,</a:t>
                      </a:r>
                      <a:r>
                        <a:rPr lang="en-GB" sz="1100" dirty="0">
                          <a:effectLst/>
                        </a:rPr>
                        <a:t>0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2898712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Διάμεση ηλικία σε χρόνια (</a:t>
                      </a:r>
                      <a:r>
                        <a:rPr lang="en-GB" sz="1100" dirty="0">
                          <a:effectLst/>
                        </a:rPr>
                        <a:t>IQR</a:t>
                      </a:r>
                      <a:r>
                        <a:rPr lang="el-GR" sz="1100" dirty="0">
                          <a:effectLst/>
                        </a:rPr>
                        <a:t>)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 </a:t>
                      </a:r>
                      <a:endParaRPr lang="el-G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(23-52)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 </a:t>
                      </a:r>
                      <a:endParaRPr lang="el-G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(25-41)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            </a:t>
                      </a:r>
                      <a:r>
                        <a:rPr lang="en-US" sz="1100" dirty="0">
                          <a:effectLst/>
                        </a:rPr>
                        <a:t>                       </a:t>
                      </a:r>
                      <a:r>
                        <a:rPr lang="en-GB" sz="1100" dirty="0">
                          <a:effectLst/>
                        </a:rPr>
                        <a:t>37 </a:t>
                      </a:r>
                      <a:endParaRPr lang="el-G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        </a:t>
                      </a:r>
                      <a:r>
                        <a:rPr lang="en-US" sz="1100" dirty="0">
                          <a:effectLst/>
                        </a:rPr>
                        <a:t>                       </a:t>
                      </a:r>
                      <a:r>
                        <a:rPr lang="en-GB" sz="1100" dirty="0">
                          <a:effectLst/>
                        </a:rPr>
                        <a:t>(23-52)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extLst>
                  <a:ext uri="{0D108BD9-81ED-4DB2-BD59-A6C34878D82A}">
                    <a16:rowId xmlns:a16="http://schemas.microsoft.com/office/drawing/2014/main" val="2670252505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Επαρχία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066560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Αμμόχωστος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7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0499621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Λάρνακα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3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</a:t>
                      </a:r>
                      <a:r>
                        <a:rPr lang="el-GR" sz="1100" dirty="0">
                          <a:effectLst/>
                        </a:rPr>
                        <a:t>,</a:t>
                      </a:r>
                      <a:r>
                        <a:rPr lang="en-GB" sz="1100" dirty="0">
                          <a:effectLst/>
                        </a:rPr>
                        <a:t>1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0854681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Λεμεσός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2292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65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7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2283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65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2444565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Λευκωσία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742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7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733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2452821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Πάφος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158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5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001136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11760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Άλλη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5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5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8533631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Συμπτώματα κατά τη διάγνωση 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8550272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Ναι 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2,484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9202273"/>
                  </a:ext>
                </a:extLst>
              </a:tr>
              <a:tr h="15539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Όχι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1,044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6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8724519"/>
                  </a:ext>
                </a:extLst>
              </a:tr>
              <a:tr h="147596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Άγνωστο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r>
                        <a:rPr lang="el-GR" sz="1100">
                          <a:effectLst/>
                        </a:rPr>
                        <a:t>,</a:t>
                      </a:r>
                      <a:r>
                        <a:rPr lang="en-GB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21" marR="433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285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53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143A-DB02-4A47-8A3C-1EC35E73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8515"/>
            <a:ext cx="11254483" cy="1325563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l-GR" sz="3600" b="1" dirty="0">
                <a:solidFill>
                  <a:srgbClr val="002060"/>
                </a:solidFill>
                <a:latin typeface="+mn-lt"/>
              </a:rPr>
              <a:t>Αθροιστική επίπτωση 14 ημέρων (ανά 100.000 κατοίκους) συνολικά και ανά επαρχία, </a:t>
            </a:r>
            <a:br>
              <a:rPr lang="el-GR" sz="3600" b="1" dirty="0">
                <a:solidFill>
                  <a:srgbClr val="002060"/>
                </a:solidFill>
                <a:latin typeface="+mn-lt"/>
              </a:rPr>
            </a:br>
            <a:r>
              <a:rPr lang="el-GR" sz="3600" b="1" dirty="0">
                <a:solidFill>
                  <a:srgbClr val="002060"/>
                </a:solidFill>
                <a:latin typeface="+mn-lt"/>
              </a:rPr>
              <a:t>τις τελευταίες 14 ημέρες</a:t>
            </a:r>
            <a:r>
              <a:rPr lang="en-CY" sz="3600" b="1" dirty="0">
                <a:solidFill>
                  <a:srgbClr val="002060"/>
                </a:solidFill>
                <a:latin typeface="+mn-lt"/>
              </a:rPr>
              <a:t> 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CCE3E1-E1AE-A24F-90AF-BAA7638E3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44964"/>
              </p:ext>
            </p:extLst>
          </p:nvPr>
        </p:nvGraphicFramePr>
        <p:xfrm>
          <a:off x="1481879" y="5529698"/>
          <a:ext cx="9228242" cy="549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621">
                  <a:extLst>
                    <a:ext uri="{9D8B030D-6E8A-4147-A177-3AD203B41FA5}">
                      <a16:colId xmlns:a16="http://schemas.microsoft.com/office/drawing/2014/main" val="3144907481"/>
                    </a:ext>
                  </a:extLst>
                </a:gridCol>
                <a:gridCol w="1519399">
                  <a:extLst>
                    <a:ext uri="{9D8B030D-6E8A-4147-A177-3AD203B41FA5}">
                      <a16:colId xmlns:a16="http://schemas.microsoft.com/office/drawing/2014/main" val="2384795690"/>
                    </a:ext>
                  </a:extLst>
                </a:gridCol>
                <a:gridCol w="1481414">
                  <a:extLst>
                    <a:ext uri="{9D8B030D-6E8A-4147-A177-3AD203B41FA5}">
                      <a16:colId xmlns:a16="http://schemas.microsoft.com/office/drawing/2014/main" val="2523664864"/>
                    </a:ext>
                  </a:extLst>
                </a:gridCol>
                <a:gridCol w="1486690">
                  <a:extLst>
                    <a:ext uri="{9D8B030D-6E8A-4147-A177-3AD203B41FA5}">
                      <a16:colId xmlns:a16="http://schemas.microsoft.com/office/drawing/2014/main" val="1339829754"/>
                    </a:ext>
                  </a:extLst>
                </a:gridCol>
                <a:gridCol w="1495132">
                  <a:extLst>
                    <a:ext uri="{9D8B030D-6E8A-4147-A177-3AD203B41FA5}">
                      <a16:colId xmlns:a16="http://schemas.microsoft.com/office/drawing/2014/main" val="1329725768"/>
                    </a:ext>
                  </a:extLst>
                </a:gridCol>
                <a:gridCol w="1300986">
                  <a:extLst>
                    <a:ext uri="{9D8B030D-6E8A-4147-A177-3AD203B41FA5}">
                      <a16:colId xmlns:a16="http://schemas.microsoft.com/office/drawing/2014/main" val="3538458605"/>
                    </a:ext>
                  </a:extLst>
                </a:gridCol>
              </a:tblGrid>
              <a:tr h="27490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923</a:t>
                      </a: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69749098"/>
                  </a:ext>
                </a:extLst>
              </a:tr>
              <a:tr h="274907">
                <a:tc gridSpan="6"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</a:rPr>
                        <a:t>9 Μαρτίου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2021</a:t>
                      </a:r>
                      <a:endParaRPr lang="en-CY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611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3DBE14-9D92-5B4C-BA17-66539A6DDC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2249" y="1602664"/>
            <a:ext cx="9887502" cy="3487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33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9833-A237-9843-BBC7-AA6164DC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2" y="0"/>
            <a:ext cx="11169316" cy="1325563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+mn-lt"/>
              </a:rPr>
              <a:t>Αριθμός εισαγωγών </a:t>
            </a:r>
            <a:r>
              <a:rPr lang="en-GB" sz="3600" b="1" dirty="0">
                <a:solidFill>
                  <a:srgbClr val="002060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με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COVID-19)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σε νοσοκομεία</a:t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l-GR" sz="3600" b="1" dirty="0">
                <a:solidFill>
                  <a:srgbClr val="002060"/>
                </a:solidFill>
                <a:latin typeface="+mn-lt"/>
              </a:rPr>
              <a:t>ανά ημέρα</a:t>
            </a:r>
            <a:endParaRPr lang="en-CY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AC8EE-997C-48AD-92C8-2BC64F51FEDC}"/>
              </a:ext>
            </a:extLst>
          </p:cNvPr>
          <p:cNvSpPr/>
          <p:nvPr/>
        </p:nvSpPr>
        <p:spPr>
          <a:xfrm>
            <a:off x="325821" y="6337058"/>
            <a:ext cx="4722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Ο κινητός μέσος όρος 7 ημερών την 11</a:t>
            </a:r>
            <a:r>
              <a:rPr lang="el-GR" sz="1200" i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Μαρτίου εμφανίζεται στο σχήμα</a:t>
            </a:r>
            <a:endParaRPr lang="en-GB" sz="1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72A28-430A-3640-B4CE-490F486AD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8423" y="1468558"/>
            <a:ext cx="11615153" cy="464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0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941E-FA57-CE42-BADF-E2721458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344011"/>
            <a:ext cx="11804073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+mn-lt"/>
              </a:rPr>
              <a:t>Αριθμός νοσηλευόμενων με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COVID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-19 σε ΜΕΘ ανά ημέρα </a:t>
            </a:r>
            <a:endParaRPr lang="en-CY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E05B6-B6F1-CA4B-85C4-8B407DECEEEA}"/>
              </a:ext>
            </a:extLst>
          </p:cNvPr>
          <p:cNvSpPr/>
          <p:nvPr/>
        </p:nvSpPr>
        <p:spPr>
          <a:xfrm>
            <a:off x="318655" y="1740857"/>
            <a:ext cx="105978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600" dirty="0"/>
              <a:t>Συνολικά: 199</a:t>
            </a:r>
            <a:r>
              <a:rPr lang="en-US" sz="2600" dirty="0"/>
              <a:t> (10,</a:t>
            </a:r>
            <a:r>
              <a:rPr lang="el-GR" sz="2600" dirty="0"/>
              <a:t>3</a:t>
            </a:r>
            <a:r>
              <a:rPr lang="en-GB" sz="2600" dirty="0"/>
              <a:t>%</a:t>
            </a:r>
            <a:r>
              <a:rPr lang="en-US" sz="2600" dirty="0"/>
              <a:t> </a:t>
            </a:r>
            <a:r>
              <a:rPr lang="el-GR" sz="2600" dirty="0"/>
              <a:t>των νοσηλευόμενων) – 22 (11 Μαρτίου 2021)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2FDA9-A466-1A4B-9980-0B78FC89A0B8}"/>
              </a:ext>
            </a:extLst>
          </p:cNvPr>
          <p:cNvSpPr/>
          <p:nvPr/>
        </p:nvSpPr>
        <p:spPr>
          <a:xfrm>
            <a:off x="0" y="6597503"/>
            <a:ext cx="11976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</a:t>
            </a:r>
            <a:r>
              <a:rPr lang="el-GR" sz="1200" dirty="0"/>
              <a:t> Μονάδα Εντατικής Θεραπείας (ΜΕΘ) αναφέρεται στις ΜΕΘ του Γενικού Νοσοκομείου Λεμεσού και του Γενικού Νοσοκομείου Λευκωσίας.</a:t>
            </a:r>
            <a:endParaRPr lang="en-CY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A3D792-0560-A343-8EC6-CBA87E0316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403856"/>
            <a:ext cx="10290629" cy="3944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546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6EA481-C4A7-BF49-BA22-34D363CB1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770678"/>
              </p:ext>
            </p:extLst>
          </p:nvPr>
        </p:nvGraphicFramePr>
        <p:xfrm>
          <a:off x="404812" y="1687488"/>
          <a:ext cx="11445327" cy="39941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82143">
                  <a:extLst>
                    <a:ext uri="{9D8B030D-6E8A-4147-A177-3AD203B41FA5}">
                      <a16:colId xmlns:a16="http://schemas.microsoft.com/office/drawing/2014/main" val="2090571929"/>
                    </a:ext>
                  </a:extLst>
                </a:gridCol>
                <a:gridCol w="3510688">
                  <a:extLst>
                    <a:ext uri="{9D8B030D-6E8A-4147-A177-3AD203B41FA5}">
                      <a16:colId xmlns:a16="http://schemas.microsoft.com/office/drawing/2014/main" val="1619187040"/>
                    </a:ext>
                  </a:extLst>
                </a:gridCol>
                <a:gridCol w="3852496">
                  <a:extLst>
                    <a:ext uri="{9D8B030D-6E8A-4147-A177-3AD203B41FA5}">
                      <a16:colId xmlns:a16="http://schemas.microsoft.com/office/drawing/2014/main" val="3911984807"/>
                    </a:ext>
                  </a:extLst>
                </a:gridCol>
              </a:tblGrid>
              <a:tr h="843035">
                <a:tc>
                  <a:txBody>
                    <a:bodyPr/>
                    <a:lstStyle/>
                    <a:p>
                      <a:pPr algn="ctr"/>
                      <a:r>
                        <a:rPr lang="en-CY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CY" sz="2000" b="1" cap="none" spc="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cap="none" spc="0" dirty="0">
                          <a:solidFill>
                            <a:schemeClr val="bg1"/>
                          </a:solidFill>
                          <a:effectLst/>
                        </a:rPr>
                        <a:t>Μοριακά τεστ </a:t>
                      </a:r>
                      <a:r>
                        <a:rPr lang="en-US" sz="1800" b="1" cap="none" spc="0" dirty="0">
                          <a:solidFill>
                            <a:schemeClr val="bg1"/>
                          </a:solidFill>
                          <a:effectLst/>
                        </a:rPr>
                        <a:t>(PCR)</a:t>
                      </a:r>
                      <a:endParaRPr lang="el-GR" sz="18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l-GR" sz="1800" b="1" cap="none" spc="0" dirty="0">
                          <a:solidFill>
                            <a:schemeClr val="bg1"/>
                          </a:solidFill>
                          <a:effectLst/>
                        </a:rPr>
                        <a:t>(Ανακοινώσεις Υπουργείου Υγείας)</a:t>
                      </a:r>
                      <a:endParaRPr lang="en-CY" sz="18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cap="none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Τεστ ταχείας ανίχνευσης αντιγόνου (</a:t>
                      </a:r>
                      <a:r>
                        <a:rPr lang="en-US" sz="1800" b="1" kern="1200" cap="none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Antigen rapid test)</a:t>
                      </a:r>
                      <a:r>
                        <a:rPr lang="el-GR" sz="1800" b="1" kern="1200" cap="none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</a:p>
                    <a:p>
                      <a:pPr algn="ctr"/>
                      <a:r>
                        <a:rPr lang="el-GR" sz="1800" b="1" kern="1200" cap="none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Πρόγραμμα Υπουργείου Υγείας</a:t>
                      </a:r>
                      <a:endParaRPr lang="en-CY" sz="20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713" marR="0" marT="30204" marB="226527" anchor="ctr"/>
                </a:tc>
                <a:extLst>
                  <a:ext uri="{0D108BD9-81ED-4DB2-BD59-A6C34878D82A}">
                    <a16:rowId xmlns:a16="http://schemas.microsoft.com/office/drawing/2014/main" val="2649189518"/>
                  </a:ext>
                </a:extLst>
              </a:tr>
              <a:tr h="602525">
                <a:tc>
                  <a:txBody>
                    <a:bodyPr/>
                    <a:lstStyle/>
                    <a:p>
                      <a:pPr algn="ctr"/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Σύνολο</a:t>
                      </a:r>
                      <a:endParaRPr lang="en-CY" sz="20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886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670</a:t>
                      </a: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843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384</a:t>
                      </a:r>
                    </a:p>
                  </a:txBody>
                  <a:tcPr marL="105713" marR="0" marT="30204" marB="226527" anchor="ctr"/>
                </a:tc>
                <a:extLst>
                  <a:ext uri="{0D108BD9-81ED-4DB2-BD59-A6C34878D82A}">
                    <a16:rowId xmlns:a16="http://schemas.microsoft.com/office/drawing/2014/main" val="3847513078"/>
                  </a:ext>
                </a:extLst>
              </a:tr>
              <a:tr h="602525">
                <a:tc>
                  <a:txBody>
                    <a:bodyPr/>
                    <a:lstStyle/>
                    <a:p>
                      <a:pPr algn="ctr"/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Τεστ ανά </a:t>
                      </a:r>
                      <a:r>
                        <a:rPr lang="en-CY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100.000 </a:t>
                      </a:r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πληθυσμού</a:t>
                      </a:r>
                      <a:endParaRPr lang="en-CY" sz="20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99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850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2 </a:t>
                      </a: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207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588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3 </a:t>
                      </a:r>
                    </a:p>
                  </a:txBody>
                  <a:tcPr marL="105713" marR="0" marT="30204" marB="226527" anchor="ctr"/>
                </a:tc>
                <a:extLst>
                  <a:ext uri="{0D108BD9-81ED-4DB2-BD59-A6C34878D82A}">
                    <a16:rowId xmlns:a16="http://schemas.microsoft.com/office/drawing/2014/main" val="2298878596"/>
                  </a:ext>
                </a:extLst>
              </a:tr>
              <a:tr h="843035">
                <a:tc>
                  <a:txBody>
                    <a:bodyPr/>
                    <a:lstStyle/>
                    <a:p>
                      <a:pPr algn="ctr"/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Σύνολο</a:t>
                      </a:r>
                      <a:r>
                        <a:rPr lang="en-CY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τελευταίες</a:t>
                      </a:r>
                      <a:r>
                        <a:rPr lang="en-CY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 14 </a:t>
                      </a:r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ημέρες</a:t>
                      </a:r>
                      <a:r>
                        <a:rPr lang="en-CY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725</a:t>
                      </a:r>
                      <a:endParaRPr lang="en-GB" sz="20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552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215</a:t>
                      </a:r>
                    </a:p>
                  </a:txBody>
                  <a:tcPr marL="105713" marR="0" marT="30204" marB="226527" anchor="ctr"/>
                </a:tc>
                <a:extLst>
                  <a:ext uri="{0D108BD9-81ED-4DB2-BD59-A6C34878D82A}">
                    <a16:rowId xmlns:a16="http://schemas.microsoft.com/office/drawing/2014/main" val="1286621176"/>
                  </a:ext>
                </a:extLst>
              </a:tr>
              <a:tr h="843035">
                <a:tc>
                  <a:txBody>
                    <a:bodyPr/>
                    <a:lstStyle/>
                    <a:p>
                      <a:pPr algn="ctr"/>
                      <a:r>
                        <a:rPr lang="el-GR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Τεστ ανά 100.000 πληθυσμού (τελευταίες 14 ημέρες)</a:t>
                      </a:r>
                      <a:endParaRPr lang="en-CY" sz="20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473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105713" marR="0" marT="30204" marB="2265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 58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808</a:t>
                      </a:r>
                      <a:r>
                        <a:rPr lang="el-GR" sz="2000" b="0" cap="none" spc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CY" sz="2000" b="0" cap="none" spc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05713" marR="0" marT="30204" marB="226527" anchor="ctr"/>
                </a:tc>
                <a:extLst>
                  <a:ext uri="{0D108BD9-81ED-4DB2-BD59-A6C34878D82A}">
                    <a16:rowId xmlns:a16="http://schemas.microsoft.com/office/drawing/2014/main" val="172403603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1E02BCA-AC59-7E4D-9397-8A033713F50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08241" y="-461889"/>
            <a:ext cx="12300241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CY" altLang="en-CY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kumimoji="0" lang="en-CY" altLang="en-CY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CY" altLang="en-CY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kumimoji="0" lang="en-CY" altLang="en-CY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CY" altLang="en-CY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</a:rPr>
              <a:t>14 days = 13 Jan - 26 Jan </a:t>
            </a:r>
            <a:endParaRPr kumimoji="0" lang="en-CY" altLang="en-C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E9BCF6-AC70-484A-892B-A1FF1E1D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78"/>
            <a:ext cx="10948988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+mn-lt"/>
              </a:rPr>
              <a:t>Μοριακά τεστ (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PCR) 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και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el-GR" sz="3600" b="1" dirty="0">
                <a:solidFill>
                  <a:srgbClr val="002060"/>
                </a:solidFill>
                <a:latin typeface="+mn-lt"/>
              </a:rPr>
            </a:br>
            <a:r>
              <a:rPr lang="el-GR" sz="3600" b="1" dirty="0">
                <a:solidFill>
                  <a:srgbClr val="002060"/>
                </a:solidFill>
                <a:latin typeface="+mn-lt"/>
              </a:rPr>
              <a:t>τεστ ταχείας ανίχνευσης αντιγόνου</a:t>
            </a:r>
            <a:endParaRPr lang="en-GB" sz="3600" b="1" dirty="0">
              <a:solidFill>
                <a:srgbClr val="002060"/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803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AC4C-37B5-0146-B7FD-1FD6837D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78"/>
            <a:ext cx="1094898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rgbClr val="002060"/>
                </a:solidFill>
                <a:latin typeface="+mn-lt"/>
              </a:rPr>
              <a:t>Ποσοστό θετικότητας στους μοριακούς εργαστηριακούς ελέγχους (μη επαναληπτικούς – όλα τα εργαστήρια) – ανά εβδομάδα</a:t>
            </a:r>
            <a:endParaRPr lang="en-GB" sz="3700" b="1" dirty="0">
              <a:solidFill>
                <a:srgbClr val="002060"/>
              </a:solidFill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B9F82C-D827-491E-814C-D5B1FB71D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036836"/>
              </p:ext>
            </p:extLst>
          </p:nvPr>
        </p:nvGraphicFramePr>
        <p:xfrm>
          <a:off x="693683" y="1488942"/>
          <a:ext cx="10948988" cy="520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1066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941E-FA57-CE42-BADF-E2721458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121920"/>
            <a:ext cx="11804073" cy="1220629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+mn-lt"/>
              </a:rPr>
              <a:t>Ποσοστό θετικότητας στους μοριακούς εργαστηριακούς ελέγχους (ιδιωτικός τομέας) – ανά εβδομάδα</a:t>
            </a:r>
            <a:endParaRPr lang="en-CY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1B64D-957D-4FB8-8328-5D4EE6D38F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1" y="1387366"/>
            <a:ext cx="11267090" cy="509751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55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941E-FA57-CE42-BADF-E2721458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2" y="369570"/>
            <a:ext cx="11804073" cy="122062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+mn-lt"/>
              </a:rPr>
              <a:t>R</a:t>
            </a:r>
            <a:r>
              <a:rPr lang="en-GB" sz="3200" b="1" dirty="0" err="1">
                <a:solidFill>
                  <a:srgbClr val="002060"/>
                </a:solidFill>
                <a:latin typeface="+mn-lt"/>
              </a:rPr>
              <a:t>apid</a:t>
            </a:r>
            <a:r>
              <a:rPr lang="en-GB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antigen </a:t>
            </a:r>
            <a:r>
              <a:rPr lang="en-GB" sz="3200" b="1" dirty="0">
                <a:solidFill>
                  <a:srgbClr val="002060"/>
                </a:solidFill>
                <a:latin typeface="+mn-lt"/>
              </a:rPr>
              <a:t>tests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(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γενικός πληθυσμός </a:t>
            </a:r>
            <a:r>
              <a:rPr lang="el-GR" sz="3200" b="1" dirty="0" err="1">
                <a:solidFill>
                  <a:srgbClr val="002060"/>
                </a:solidFill>
                <a:latin typeface="+mn-lt"/>
              </a:rPr>
              <a:t>στ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o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l-GR" sz="3200" b="1" dirty="0" err="1">
                <a:solidFill>
                  <a:srgbClr val="002060"/>
                </a:solidFill>
                <a:latin typeface="+mn-lt"/>
              </a:rPr>
              <a:t>πλαίσι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o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 του προγράμματος του Υπουργείου Υγείας) - ποσοστό θετικών αποτελεσμάτων ανά εβδομάδα, συνολικά και ανά επαρχία</a:t>
            </a:r>
            <a:endParaRPr lang="en-CY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D999C-F441-4FA8-8A50-1E507E42F1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9" y="1734207"/>
            <a:ext cx="11004330" cy="496041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22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C4143A-DB02-4A47-8A3C-1EC35E734EAD}"/>
              </a:ext>
            </a:extLst>
          </p:cNvPr>
          <p:cNvSpPr txBox="1">
            <a:spLocks/>
          </p:cNvSpPr>
          <p:nvPr/>
        </p:nvSpPr>
        <p:spPr>
          <a:xfrm>
            <a:off x="3277057" y="982571"/>
            <a:ext cx="11248513" cy="1146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3400" b="1" dirty="0"/>
              <a:t> </a:t>
            </a:r>
            <a:r>
              <a:rPr lang="en-US" sz="3400" b="1" dirty="0"/>
              <a:t>R</a:t>
            </a:r>
            <a:r>
              <a:rPr lang="en-US" sz="3400" b="1" baseline="-25000" dirty="0"/>
              <a:t>t </a:t>
            </a:r>
            <a:r>
              <a:rPr lang="en-US" sz="3600" b="1" dirty="0"/>
              <a:t> 2 – 9 </a:t>
            </a:r>
            <a:r>
              <a:rPr lang="el-GR" sz="3600" b="1" dirty="0"/>
              <a:t>Μαρ.: </a:t>
            </a:r>
            <a:r>
              <a:rPr lang="en-US" sz="3600" b="1" dirty="0"/>
              <a:t>1</a:t>
            </a:r>
            <a:r>
              <a:rPr lang="el-GR" sz="3600" b="1" dirty="0"/>
              <a:t>,18</a:t>
            </a:r>
            <a:r>
              <a:rPr lang="en-US" sz="3600" b="1" dirty="0"/>
              <a:t> (</a:t>
            </a:r>
            <a:r>
              <a:rPr lang="el-GR" sz="3600" b="1" dirty="0"/>
              <a:t>1,12</a:t>
            </a:r>
            <a:r>
              <a:rPr lang="en-GB" sz="3600" b="1" dirty="0"/>
              <a:t> – </a:t>
            </a:r>
            <a:r>
              <a:rPr lang="en-US" sz="3600" b="1" dirty="0"/>
              <a:t>1</a:t>
            </a:r>
            <a:r>
              <a:rPr lang="el-GR" sz="3600" b="1" dirty="0"/>
              <a:t>,24</a:t>
            </a:r>
            <a:r>
              <a:rPr lang="en-US" sz="3600" b="1" dirty="0"/>
              <a:t>)</a:t>
            </a:r>
            <a:r>
              <a:rPr lang="en-GB" sz="3600" b="1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AAD40D-88AC-7B47-A7FF-5DB12082C95B}"/>
              </a:ext>
            </a:extLst>
          </p:cNvPr>
          <p:cNvSpPr txBox="1">
            <a:spLocks/>
          </p:cNvSpPr>
          <p:nvPr/>
        </p:nvSpPr>
        <p:spPr>
          <a:xfrm>
            <a:off x="576348" y="717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900" b="1" dirty="0">
                <a:solidFill>
                  <a:srgbClr val="002060"/>
                </a:solidFill>
                <a:latin typeface="+mn-lt"/>
              </a:rPr>
              <a:t>Αριθμός αναπαραγωγής (</a:t>
            </a:r>
            <a:r>
              <a:rPr lang="it-IT" sz="3900" b="1" dirty="0">
                <a:solidFill>
                  <a:srgbClr val="002060"/>
                </a:solidFill>
                <a:latin typeface="+mn-lt"/>
              </a:rPr>
              <a:t>R</a:t>
            </a:r>
            <a:r>
              <a:rPr lang="it-IT" sz="3900" b="1" baseline="-25000" dirty="0">
                <a:solidFill>
                  <a:srgbClr val="002060"/>
                </a:solidFill>
                <a:latin typeface="+mn-lt"/>
              </a:rPr>
              <a:t>t</a:t>
            </a:r>
            <a:r>
              <a:rPr lang="en-US" sz="3900" b="1" dirty="0">
                <a:solidFill>
                  <a:srgbClr val="002060"/>
                </a:solidFill>
                <a:latin typeface="+mn-lt"/>
              </a:rPr>
              <a:t>)</a:t>
            </a:r>
            <a:r>
              <a:rPr lang="el-GR" sz="3900" b="1" dirty="0">
                <a:solidFill>
                  <a:srgbClr val="002060"/>
                </a:solidFill>
                <a:latin typeface="+mn-lt"/>
              </a:rPr>
              <a:t>– </a:t>
            </a:r>
            <a:br>
              <a:rPr lang="el-GR" sz="3900" b="1" dirty="0">
                <a:solidFill>
                  <a:srgbClr val="002060"/>
                </a:solidFill>
                <a:latin typeface="+mn-lt"/>
              </a:rPr>
            </a:br>
            <a:r>
              <a:rPr lang="it-IT" sz="3900" b="1" dirty="0">
                <a:solidFill>
                  <a:srgbClr val="002060"/>
                </a:solidFill>
                <a:latin typeface="+mn-lt"/>
              </a:rPr>
              <a:t>Effective reproducti</a:t>
            </a:r>
            <a:r>
              <a:rPr lang="en-US" sz="3900" b="1" dirty="0">
                <a:solidFill>
                  <a:srgbClr val="002060"/>
                </a:solidFill>
                <a:latin typeface="+mn-lt"/>
              </a:rPr>
              <a:t>on</a:t>
            </a:r>
            <a:r>
              <a:rPr lang="it-IT" sz="3900" b="1" dirty="0">
                <a:solidFill>
                  <a:srgbClr val="002060"/>
                </a:solidFill>
                <a:latin typeface="+mn-lt"/>
              </a:rPr>
              <a:t> number (R</a:t>
            </a:r>
            <a:r>
              <a:rPr lang="it-IT" sz="3900" b="1" baseline="-25000" dirty="0">
                <a:solidFill>
                  <a:srgbClr val="002060"/>
                </a:solidFill>
                <a:latin typeface="+mn-lt"/>
              </a:rPr>
              <a:t>t</a:t>
            </a:r>
            <a:r>
              <a:rPr lang="it-IT" sz="3900" b="1" dirty="0">
                <a:solidFill>
                  <a:srgbClr val="002060"/>
                </a:solidFill>
                <a:latin typeface="+mn-lt"/>
              </a:rPr>
              <a:t>) – </a:t>
            </a:r>
            <a:r>
              <a:rPr lang="el-GR" sz="3900" b="1" dirty="0">
                <a:solidFill>
                  <a:srgbClr val="002060"/>
                </a:solidFill>
                <a:latin typeface="+mn-lt"/>
              </a:rPr>
              <a:t>Μέθοδος Α</a:t>
            </a:r>
            <a:endParaRPr lang="en-GB" sz="39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5EFA0E-2EC3-4CF9-B3A6-E86D3CE4CD1B}"/>
              </a:ext>
            </a:extLst>
          </p:cNvPr>
          <p:cNvPicPr/>
          <p:nvPr/>
        </p:nvPicPr>
        <p:blipFill rotWithShape="1">
          <a:blip r:embed="rId4"/>
          <a:srcRect l="17216" t="23974" r="13436" b="11600"/>
          <a:stretch/>
        </p:blipFill>
        <p:spPr bwMode="auto">
          <a:xfrm>
            <a:off x="693683" y="2271733"/>
            <a:ext cx="8639503" cy="4297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C32F29-235E-42EC-A493-D78422902935}"/>
              </a:ext>
            </a:extLst>
          </p:cNvPr>
          <p:cNvCxnSpPr>
            <a:cxnSpLocks/>
          </p:cNvCxnSpPr>
          <p:nvPr/>
        </p:nvCxnSpPr>
        <p:spPr>
          <a:xfrm flipH="1">
            <a:off x="9041622" y="1789367"/>
            <a:ext cx="291564" cy="2548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7872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C4143A-DB02-4A47-8A3C-1EC35E734EAD}"/>
              </a:ext>
            </a:extLst>
          </p:cNvPr>
          <p:cNvSpPr txBox="1">
            <a:spLocks/>
          </p:cNvSpPr>
          <p:nvPr/>
        </p:nvSpPr>
        <p:spPr>
          <a:xfrm>
            <a:off x="5460860" y="1215503"/>
            <a:ext cx="7123962" cy="1146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6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383AC0-4736-5645-894E-61E6A803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69" y="280828"/>
            <a:ext cx="10515600" cy="1017803"/>
          </a:xfrm>
        </p:spPr>
        <p:txBody>
          <a:bodyPr>
            <a:noAutofit/>
          </a:bodyPr>
          <a:lstStyle/>
          <a:p>
            <a:pPr algn="ctr"/>
            <a:r>
              <a:rPr lang="el-GR" sz="3700" b="1" dirty="0">
                <a:solidFill>
                  <a:srgbClr val="002060"/>
                </a:solidFill>
                <a:latin typeface="+mn-lt"/>
              </a:rPr>
              <a:t>Αριθμός αναπαραγωγής (</a:t>
            </a:r>
            <a:r>
              <a:rPr lang="it-IT" sz="3700" b="1" dirty="0">
                <a:solidFill>
                  <a:srgbClr val="002060"/>
                </a:solidFill>
                <a:latin typeface="+mn-lt"/>
              </a:rPr>
              <a:t>R</a:t>
            </a:r>
            <a:r>
              <a:rPr lang="it-IT" sz="3700" b="1" baseline="-25000" dirty="0">
                <a:solidFill>
                  <a:srgbClr val="002060"/>
                </a:solidFill>
                <a:latin typeface="+mn-lt"/>
              </a:rPr>
              <a:t>t</a:t>
            </a:r>
            <a:r>
              <a:rPr lang="en-US" sz="3700" b="1" dirty="0">
                <a:solidFill>
                  <a:srgbClr val="002060"/>
                </a:solidFill>
                <a:latin typeface="+mn-lt"/>
              </a:rPr>
              <a:t>)</a:t>
            </a:r>
            <a:r>
              <a:rPr lang="el-GR" sz="3700" b="1" dirty="0">
                <a:solidFill>
                  <a:srgbClr val="002060"/>
                </a:solidFill>
                <a:latin typeface="+mn-lt"/>
              </a:rPr>
              <a:t>– </a:t>
            </a:r>
            <a:br>
              <a:rPr lang="el-GR" sz="3700" b="1" dirty="0">
                <a:solidFill>
                  <a:srgbClr val="002060"/>
                </a:solidFill>
                <a:latin typeface="+mn-lt"/>
              </a:rPr>
            </a:br>
            <a:r>
              <a:rPr lang="it-IT" sz="3700" b="1" dirty="0">
                <a:solidFill>
                  <a:srgbClr val="002060"/>
                </a:solidFill>
                <a:latin typeface="+mn-lt"/>
              </a:rPr>
              <a:t>Effective reproducti</a:t>
            </a:r>
            <a:r>
              <a:rPr lang="en-US" sz="3700" b="1" dirty="0">
                <a:solidFill>
                  <a:srgbClr val="002060"/>
                </a:solidFill>
                <a:latin typeface="+mn-lt"/>
              </a:rPr>
              <a:t>on</a:t>
            </a:r>
            <a:r>
              <a:rPr lang="it-IT" sz="3700" b="1" dirty="0">
                <a:solidFill>
                  <a:srgbClr val="002060"/>
                </a:solidFill>
                <a:latin typeface="+mn-lt"/>
              </a:rPr>
              <a:t> number (R</a:t>
            </a:r>
            <a:r>
              <a:rPr lang="it-IT" sz="3700" b="1" baseline="-25000" dirty="0">
                <a:solidFill>
                  <a:srgbClr val="002060"/>
                </a:solidFill>
                <a:latin typeface="+mn-lt"/>
              </a:rPr>
              <a:t>t</a:t>
            </a:r>
            <a:r>
              <a:rPr lang="it-IT" sz="3700" b="1" dirty="0">
                <a:solidFill>
                  <a:srgbClr val="002060"/>
                </a:solidFill>
                <a:latin typeface="+mn-lt"/>
              </a:rPr>
              <a:t>) – </a:t>
            </a:r>
            <a:r>
              <a:rPr lang="el-GR" sz="3700" b="1" dirty="0">
                <a:solidFill>
                  <a:srgbClr val="002060"/>
                </a:solidFill>
                <a:latin typeface="+mn-lt"/>
              </a:rPr>
              <a:t>Μέθοδος Δ</a:t>
            </a:r>
            <a:br>
              <a:rPr lang="el-GR" sz="3700" b="1" dirty="0">
                <a:solidFill>
                  <a:srgbClr val="002060"/>
                </a:solidFill>
                <a:latin typeface="+mn-lt"/>
              </a:rPr>
            </a:br>
            <a:r>
              <a:rPr lang="el-GR" sz="3700" b="1" dirty="0">
                <a:solidFill>
                  <a:srgbClr val="002060"/>
                </a:solidFill>
                <a:latin typeface="+mn-lt"/>
              </a:rPr>
              <a:t>(Εγχώριες μεταδόσεις)</a:t>
            </a:r>
            <a:endParaRPr lang="en-GB" sz="37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D0857C-B3B2-4C0B-8924-CB7CFAF26512}"/>
              </a:ext>
            </a:extLst>
          </p:cNvPr>
          <p:cNvSpPr txBox="1">
            <a:spLocks/>
          </p:cNvSpPr>
          <p:nvPr/>
        </p:nvSpPr>
        <p:spPr>
          <a:xfrm>
            <a:off x="4816699" y="1381760"/>
            <a:ext cx="7257320" cy="85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400" b="1" dirty="0"/>
              <a:t>R</a:t>
            </a:r>
            <a:r>
              <a:rPr lang="en-US" sz="3400" b="1" baseline="-25000" dirty="0"/>
              <a:t>t</a:t>
            </a:r>
            <a:r>
              <a:rPr lang="el-GR" sz="3400" b="1" dirty="0"/>
              <a:t> 2</a:t>
            </a:r>
            <a:r>
              <a:rPr lang="en-US" sz="3400" b="1" dirty="0"/>
              <a:t> - </a:t>
            </a:r>
            <a:r>
              <a:rPr lang="el-GR" sz="3400" b="1" dirty="0"/>
              <a:t>9</a:t>
            </a:r>
            <a:r>
              <a:rPr lang="en-US" sz="3400" b="1" dirty="0"/>
              <a:t> </a:t>
            </a:r>
            <a:r>
              <a:rPr lang="el-GR" sz="3400" b="1" dirty="0"/>
              <a:t>Μαρ.</a:t>
            </a:r>
            <a:r>
              <a:rPr lang="en-US" sz="3400" b="1" dirty="0"/>
              <a:t>: 1</a:t>
            </a:r>
            <a:r>
              <a:rPr lang="el-GR" sz="3400" b="1" dirty="0"/>
              <a:t>,29</a:t>
            </a:r>
            <a:r>
              <a:rPr lang="en-US" sz="3400" b="1" dirty="0"/>
              <a:t> (1</a:t>
            </a:r>
            <a:r>
              <a:rPr lang="el-GR" sz="3400" b="1" dirty="0"/>
              <a:t>,24</a:t>
            </a:r>
            <a:r>
              <a:rPr lang="en-US" sz="3400" b="1" dirty="0"/>
              <a:t> – 1</a:t>
            </a:r>
            <a:r>
              <a:rPr lang="el-GR" sz="3400" b="1" dirty="0"/>
              <a:t>,35</a:t>
            </a:r>
            <a:r>
              <a:rPr lang="en-US" sz="3400" b="1" dirty="0"/>
              <a:t>)</a:t>
            </a:r>
            <a:r>
              <a:rPr lang="en-GB" sz="3400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3F50D-9670-4726-A8D3-C8A6817707B7}"/>
              </a:ext>
            </a:extLst>
          </p:cNvPr>
          <p:cNvPicPr/>
          <p:nvPr/>
        </p:nvPicPr>
        <p:blipFill rotWithShape="1">
          <a:blip r:embed="rId3"/>
          <a:srcRect l="23477" t="28040" r="21021" b="28938"/>
          <a:stretch/>
        </p:blipFill>
        <p:spPr bwMode="auto">
          <a:xfrm>
            <a:off x="914400" y="2235199"/>
            <a:ext cx="8576441" cy="4018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8534DB-5D76-4FBA-AF5F-F245873AF943}"/>
              </a:ext>
            </a:extLst>
          </p:cNvPr>
          <p:cNvCxnSpPr>
            <a:cxnSpLocks/>
          </p:cNvCxnSpPr>
          <p:nvPr/>
        </p:nvCxnSpPr>
        <p:spPr>
          <a:xfrm flipH="1">
            <a:off x="8026400" y="2053541"/>
            <a:ext cx="487276" cy="283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98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934A-E8E2-7B43-870F-3826032A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534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+mn-lt"/>
              </a:rPr>
              <a:t>Τα δεδομένα εν συντομία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0A8506-5DCB-A44F-A096-EB5BD794F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29356"/>
              </p:ext>
            </p:extLst>
          </p:nvPr>
        </p:nvGraphicFramePr>
        <p:xfrm>
          <a:off x="710127" y="1551746"/>
          <a:ext cx="10771746" cy="2471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008">
                  <a:extLst>
                    <a:ext uri="{9D8B030D-6E8A-4147-A177-3AD203B41FA5}">
                      <a16:colId xmlns:a16="http://schemas.microsoft.com/office/drawing/2014/main" val="2139561443"/>
                    </a:ext>
                  </a:extLst>
                </a:gridCol>
                <a:gridCol w="315892">
                  <a:extLst>
                    <a:ext uri="{9D8B030D-6E8A-4147-A177-3AD203B41FA5}">
                      <a16:colId xmlns:a16="http://schemas.microsoft.com/office/drawing/2014/main" val="1290666107"/>
                    </a:ext>
                  </a:extLst>
                </a:gridCol>
                <a:gridCol w="3725810">
                  <a:extLst>
                    <a:ext uri="{9D8B030D-6E8A-4147-A177-3AD203B41FA5}">
                      <a16:colId xmlns:a16="http://schemas.microsoft.com/office/drawing/2014/main" val="18289924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17237487"/>
                    </a:ext>
                  </a:extLst>
                </a:gridCol>
                <a:gridCol w="240030">
                  <a:extLst>
                    <a:ext uri="{9D8B030D-6E8A-4147-A177-3AD203B41FA5}">
                      <a16:colId xmlns:a16="http://schemas.microsoft.com/office/drawing/2014/main" val="975055594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3621234822"/>
                    </a:ext>
                  </a:extLst>
                </a:gridCol>
                <a:gridCol w="473134">
                  <a:extLst>
                    <a:ext uri="{9D8B030D-6E8A-4147-A177-3AD203B41FA5}">
                      <a16:colId xmlns:a16="http://schemas.microsoft.com/office/drawing/2014/main" val="1017203157"/>
                    </a:ext>
                  </a:extLst>
                </a:gridCol>
              </a:tblGrid>
              <a:tr h="11574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dirty="0"/>
                        <a:t>Εργαστηριακά επιβεβαιωμένες περιπτώσεις</a:t>
                      </a:r>
                      <a:endParaRPr lang="en-GB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dirty="0"/>
                        <a:t>Περιπτώσεις εγχώριας μετάδοσης</a:t>
                      </a:r>
                      <a:r>
                        <a:rPr lang="el-GR" sz="1900" baseline="0" dirty="0"/>
                        <a:t> </a:t>
                      </a:r>
                      <a:r>
                        <a:rPr lang="en-GB" sz="1900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 </a:t>
                      </a:r>
                      <a:r>
                        <a:rPr lang="el-GR" sz="1900" dirty="0"/>
                        <a:t>Θάνατοι </a:t>
                      </a:r>
                      <a:r>
                        <a:rPr lang="en-GB" sz="1900" dirty="0"/>
                        <a:t>(%)</a:t>
                      </a:r>
                    </a:p>
                    <a:p>
                      <a:pPr algn="ctr"/>
                      <a:r>
                        <a:rPr lang="el-GR" sz="1900" dirty="0"/>
                        <a:t>Θνησιμότητα</a:t>
                      </a:r>
                    </a:p>
                    <a:p>
                      <a:pPr algn="ctr"/>
                      <a:r>
                        <a:rPr lang="el-GR" sz="1900" dirty="0"/>
                        <a:t>λόγω </a:t>
                      </a:r>
                      <a:r>
                        <a:rPr lang="en-US" sz="1900" dirty="0"/>
                        <a:t>COVID-19</a:t>
                      </a:r>
                      <a:r>
                        <a:rPr lang="en-GB" sz="19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45749"/>
                  </a:ext>
                </a:extLst>
              </a:tr>
              <a:tr h="13137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786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35.509 </a:t>
                      </a:r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(96,5%)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236 (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%)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26,6/100.000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05653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829CBF-70CA-BF42-B6AC-B82C09868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71959"/>
              </p:ext>
            </p:extLst>
          </p:nvPr>
        </p:nvGraphicFramePr>
        <p:xfrm>
          <a:off x="2887264" y="4568259"/>
          <a:ext cx="5639562" cy="161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066">
                  <a:extLst>
                    <a:ext uri="{9D8B030D-6E8A-4147-A177-3AD203B41FA5}">
                      <a16:colId xmlns:a16="http://schemas.microsoft.com/office/drawing/2014/main" val="17235662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0240285"/>
                    </a:ext>
                  </a:extLst>
                </a:gridCol>
                <a:gridCol w="2871216">
                  <a:extLst>
                    <a:ext uri="{9D8B030D-6E8A-4147-A177-3AD203B41FA5}">
                      <a16:colId xmlns:a16="http://schemas.microsoft.com/office/drawing/2014/main" val="3055255697"/>
                    </a:ext>
                  </a:extLst>
                </a:gridCol>
              </a:tblGrid>
              <a:tr h="949935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Εισαγωγές στο Νοσοκομείο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/>
                        <a:t>Ά</a:t>
                      </a:r>
                      <a:r>
                        <a:rPr lang="el-GR" sz="2000" dirty="0" err="1"/>
                        <a:t>τομα</a:t>
                      </a:r>
                      <a:r>
                        <a:rPr lang="el-GR" sz="2000" dirty="0"/>
                        <a:t> σε ΜΕΘ*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95127"/>
                  </a:ext>
                </a:extLst>
              </a:tr>
              <a:tr h="661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1.933 (5,3%)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4193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D4D57D2-F15B-E741-BC94-B4BBD1DCB732}"/>
              </a:ext>
            </a:extLst>
          </p:cNvPr>
          <p:cNvSpPr/>
          <p:nvPr/>
        </p:nvSpPr>
        <p:spPr>
          <a:xfrm>
            <a:off x="5707045" y="6275139"/>
            <a:ext cx="4456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/>
              <a:t>*</a:t>
            </a:r>
            <a:r>
              <a:rPr lang="el-GR" sz="1200" i="1" dirty="0"/>
              <a:t>Ημερομηνίες</a:t>
            </a:r>
            <a:r>
              <a:rPr lang="en-GB" sz="1200" i="1" dirty="0"/>
              <a:t> </a:t>
            </a:r>
            <a:r>
              <a:rPr lang="el-GR" sz="1200" i="1" dirty="0"/>
              <a:t>εξιτηρίου</a:t>
            </a:r>
            <a:r>
              <a:rPr lang="en-GB" sz="1200" i="1" dirty="0"/>
              <a:t>/</a:t>
            </a:r>
            <a:r>
              <a:rPr lang="el-GR" sz="1200" i="1" dirty="0"/>
              <a:t>μεταφοράς</a:t>
            </a:r>
            <a:r>
              <a:rPr lang="en-GB" sz="1200" i="1" dirty="0"/>
              <a:t>/</a:t>
            </a:r>
            <a:r>
              <a:rPr lang="el-GR" sz="1200" i="1" dirty="0"/>
              <a:t>θανάτων συμπεριλαμβάνονται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488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BAAD40D-88AC-7B47-A7FF-5DB12082C95B}"/>
              </a:ext>
            </a:extLst>
          </p:cNvPr>
          <p:cNvSpPr txBox="1">
            <a:spLocks/>
          </p:cNvSpPr>
          <p:nvPr/>
        </p:nvSpPr>
        <p:spPr>
          <a:xfrm>
            <a:off x="838199" y="219983"/>
            <a:ext cx="10515600" cy="1029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rgbClr val="002060"/>
                </a:solidFill>
                <a:latin typeface="+mn-lt"/>
              </a:rPr>
              <a:t>Ανάλυση σημείων αλλαγής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 - </a:t>
            </a:r>
            <a:r>
              <a:rPr lang="el-GR" sz="4000" b="1" dirty="0">
                <a:solidFill>
                  <a:srgbClr val="002060"/>
                </a:solidFill>
                <a:latin typeface="+mn-lt"/>
              </a:rPr>
              <a:t>προβλέψεις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9ECB7-903C-4623-9D89-349AE416299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86454" y="1492469"/>
            <a:ext cx="8755117" cy="4445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194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9A84-8EFE-AA45-AD77-1FB1A4D1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latin typeface="+mn-lt"/>
              </a:rPr>
              <a:t>Mathematical Modeling of COVID-19 Pandemic</a:t>
            </a:r>
            <a:br>
              <a:rPr lang="en-GB" sz="3000" b="1" dirty="0">
                <a:latin typeface="+mn-lt"/>
              </a:rPr>
            </a:br>
            <a:r>
              <a:rPr lang="en-US" sz="3000" b="1" dirty="0">
                <a:latin typeface="+mn-lt"/>
              </a:rPr>
              <a:t>Research Team</a:t>
            </a:r>
            <a:endParaRPr lang="en-GB" sz="3000" b="1" dirty="0"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9D9FF-6B7E-5E4E-A1C4-92B8A282E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Χρίστος Νικολαΐδης, Σέργιος Αγαπίου, Ανδρέας Αναστασίου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Αναστασία Μπαξεβάνη,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Τάσος Χριστοφίδης, </a:t>
            </a:r>
            <a:r>
              <a:rPr lang="el-G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Κωνσταντ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νος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Φωκιανός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, Γεώργιος Χατζηγεωργίου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600">
                <a:latin typeface="Calibri" panose="020F0502020204030204" pitchFamily="34" charset="0"/>
                <a:cs typeface="Calibri" panose="020F0502020204030204" pitchFamily="34" charset="0"/>
              </a:rPr>
              <a:t>Γεώργιος Νικολόπουλος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E18C95-15EB-A442-85F8-28425A0CC6B6}"/>
              </a:ext>
            </a:extLst>
          </p:cNvPr>
          <p:cNvSpPr/>
          <p:nvPr/>
        </p:nvSpPr>
        <p:spPr>
          <a:xfrm>
            <a:off x="3048000" y="1687786"/>
            <a:ext cx="6096000" cy="47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53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CFE8-9EF7-F643-91F0-E0E208B6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000" b="1" dirty="0">
                <a:latin typeface="+mn-lt"/>
                <a:ea typeface="+mn-ea"/>
                <a:cs typeface="+mn-cs"/>
              </a:rPr>
              <a:t>Εργαστηριακοί έλεγχοι για τον </a:t>
            </a:r>
            <a:r>
              <a:rPr lang="en-GB" sz="3000" b="1" dirty="0">
                <a:latin typeface="+mn-lt"/>
                <a:ea typeface="+mn-ea"/>
                <a:cs typeface="+mn-cs"/>
              </a:rPr>
              <a:t>SARS-CoV-2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C637-8A89-D547-9D00-D53E6F52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Μονάδα Επιδημιολογικής Επιτήρησης Υπουργείου Υγείας</a:t>
            </a:r>
          </a:p>
          <a:p>
            <a:r>
              <a:rPr lang="el-GR" dirty="0"/>
              <a:t>Συντελεστές: Χριστιάνα Δημητρίου</a:t>
            </a:r>
            <a:r>
              <a:rPr lang="it-IT" dirty="0"/>
              <a:t>, </a:t>
            </a:r>
            <a:r>
              <a:rPr lang="el-GR" dirty="0"/>
              <a:t>Μαρία Προκοπίου, Χρίστος Χαραλάμπους, Ελένη Αναστασίου, Καρολίνα Στυλιανού, Ουρανία Κολοκοτρώνη, </a:t>
            </a:r>
            <a:r>
              <a:rPr lang="en-GB" dirty="0"/>
              <a:t>Annalisa </a:t>
            </a:r>
            <a:r>
              <a:rPr lang="en-GB" dirty="0" err="1"/>
              <a:t>Quattrocchi</a:t>
            </a:r>
            <a:r>
              <a:rPr lang="el-GR" dirty="0"/>
              <a:t>, Ιωάννα Γρηγορίου, Όλγα </a:t>
            </a:r>
            <a:r>
              <a:rPr lang="el-GR" dirty="0" err="1"/>
              <a:t>Καλακούτα</a:t>
            </a:r>
            <a:r>
              <a:rPr lang="el-GR" dirty="0"/>
              <a:t>, Γεώργιος Νικολόπουλος</a:t>
            </a:r>
            <a:br>
              <a:rPr lang="en-CY" b="1" dirty="0"/>
            </a:b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581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D266-EEE1-B040-BC55-FC12C4E8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latin typeface="+mn-lt"/>
              </a:rPr>
              <a:t>Μονάδα Επιδημιολογικής Επιτήρησης Υπουργείου Υγείας, Κυπριακή Δημοκρατία</a:t>
            </a:r>
            <a:br>
              <a:rPr lang="en-CY" sz="4000" b="1" dirty="0"/>
            </a:br>
            <a:endParaRPr lang="en-GB" sz="4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A9DB-2C71-704E-B9E1-4DFF65B25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307123"/>
            <a:ext cx="11312476" cy="50796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l-GR" dirty="0"/>
              <a:t>Συντελεστές: </a:t>
            </a:r>
            <a:r>
              <a:rPr lang="en-GB" dirty="0"/>
              <a:t>Annalisa </a:t>
            </a:r>
            <a:r>
              <a:rPr lang="en-GB" dirty="0" err="1"/>
              <a:t>Quattrocchi</a:t>
            </a:r>
            <a:r>
              <a:rPr lang="el-GR" dirty="0"/>
              <a:t>, Ιωάννης </a:t>
            </a:r>
            <a:r>
              <a:rPr lang="el-GR" dirty="0" err="1"/>
              <a:t>Μαμάης</a:t>
            </a:r>
            <a:r>
              <a:rPr lang="el-GR" dirty="0"/>
              <a:t>, Βαλεντίνος </a:t>
            </a:r>
            <a:r>
              <a:rPr lang="el-GR" dirty="0" err="1"/>
              <a:t>Σιλβέστρος</a:t>
            </a:r>
            <a:r>
              <a:rPr lang="el-GR" dirty="0"/>
              <a:t>, Άννα Δημητρίου (Μονάδα Παρακολούθησης της Υγείας), Μαρία Αθανασιάδου (Μονάδα Παρακολούθησης της Υγείας), </a:t>
            </a:r>
            <a:r>
              <a:rPr lang="el-GR" dirty="0" err="1"/>
              <a:t>Θεοπίστη</a:t>
            </a:r>
            <a:r>
              <a:rPr lang="el-GR" dirty="0"/>
              <a:t> Κυπριανού (Μονάδα Παρακολούθησης της Υγείας), Ανδρούλλα Στυλιανού, Σωτηρούλα Σωτηρίου, Φανή Θεοφάνους, Χρίστος Χαραλάμπους, Ιωάννα Γρηγορίου, Μαρία Κολιού, Όλγα </a:t>
            </a:r>
            <a:r>
              <a:rPr lang="el-GR" dirty="0" err="1"/>
              <a:t>Καλακούτα</a:t>
            </a:r>
            <a:r>
              <a:rPr lang="el-GR" dirty="0"/>
              <a:t>, Γεώργιος Νικολόπουλος</a:t>
            </a:r>
          </a:p>
          <a:p>
            <a:pPr algn="just"/>
            <a:endParaRPr lang="en-GB" dirty="0"/>
          </a:p>
          <a:p>
            <a:pPr algn="just"/>
            <a:r>
              <a:rPr lang="el-GR" dirty="0"/>
              <a:t>Επιστημονική Επιτροπή: Κωνσταντίνος Κωνσταντίνου, Νίκη </a:t>
            </a:r>
            <a:r>
              <a:rPr lang="el-GR" dirty="0" err="1"/>
              <a:t>Παφίτου</a:t>
            </a:r>
            <a:r>
              <a:rPr lang="el-GR" dirty="0"/>
              <a:t>, Γεώργιος Νικολόπουλος, Μαρία Κολιού, Γεώργιος Πάνος, Ειρήνη </a:t>
            </a:r>
            <a:r>
              <a:rPr lang="el-GR" dirty="0" err="1"/>
              <a:t>Χριστάκη</a:t>
            </a:r>
            <a:r>
              <a:rPr lang="el-GR" dirty="0"/>
              <a:t>, Ζωή-Δωροθέα </a:t>
            </a:r>
            <a:r>
              <a:rPr lang="el-GR" dirty="0" err="1"/>
              <a:t>Πανά</a:t>
            </a:r>
            <a:r>
              <a:rPr lang="el-GR" dirty="0"/>
              <a:t>, Κωνσταντίνος </a:t>
            </a:r>
            <a:r>
              <a:rPr lang="el-GR" dirty="0" err="1"/>
              <a:t>Τσιούτης</a:t>
            </a:r>
            <a:r>
              <a:rPr lang="el-GR" dirty="0"/>
              <a:t>, Πέτρος Καραγιάννης, Γεώργιος </a:t>
            </a:r>
            <a:r>
              <a:rPr lang="el-GR" dirty="0" err="1"/>
              <a:t>Πετρίκκος</a:t>
            </a:r>
            <a:r>
              <a:rPr lang="el-GR" dirty="0"/>
              <a:t>, Πέτρος Αγαθαγγέλου, Γεώργιος </a:t>
            </a:r>
            <a:r>
              <a:rPr lang="el-GR" dirty="0" err="1"/>
              <a:t>Μιξίδης</a:t>
            </a:r>
            <a:endParaRPr lang="el-GR" dirty="0"/>
          </a:p>
          <a:p>
            <a:pPr algn="just"/>
            <a:endParaRPr lang="el-GR" dirty="0"/>
          </a:p>
          <a:p>
            <a:pPr algn="just"/>
            <a:endParaRPr lang="en-CY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56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143A-DB02-4A47-8A3C-1EC35E73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3917" cy="1325563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el-GR" sz="3600" b="1" dirty="0">
                <a:solidFill>
                  <a:srgbClr val="002060"/>
                </a:solidFill>
                <a:latin typeface="+mn-lt"/>
              </a:rPr>
              <a:t>Εργαστηριακά επιβεβαιωμένες περιπτώσεις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COVID-19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με βάση την ημερομηνία δειγματοληψίας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7C7E3A-15C9-46E2-ABE9-F74C4462646C}"/>
              </a:ext>
            </a:extLst>
          </p:cNvPr>
          <p:cNvSpPr/>
          <p:nvPr/>
        </p:nvSpPr>
        <p:spPr>
          <a:xfrm>
            <a:off x="5933440" y="5689600"/>
            <a:ext cx="70104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6E528D-E2BE-4213-AF8E-F6E1298E503A}"/>
              </a:ext>
            </a:extLst>
          </p:cNvPr>
          <p:cNvSpPr/>
          <p:nvPr/>
        </p:nvSpPr>
        <p:spPr>
          <a:xfrm>
            <a:off x="325821" y="6337058"/>
            <a:ext cx="4641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Ο κινητός μέσος όρος 7 ημερών την 9</a:t>
            </a:r>
            <a:r>
              <a:rPr lang="el-GR" sz="1200" i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Μαρτ</a:t>
            </a:r>
            <a:r>
              <a:rPr lang="en-US" sz="12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l-GR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ου εμφανίζεται στο σχήμα</a:t>
            </a:r>
            <a:endParaRPr lang="en-GB" sz="12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9FD20-56AA-7244-B3E9-79FEB9A252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86944" y="1715952"/>
            <a:ext cx="9838526" cy="41560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64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143A-DB02-4A47-8A3C-1EC35E73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3917" cy="1325563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el-GR" sz="3600" b="1" dirty="0">
                <a:solidFill>
                  <a:srgbClr val="002060"/>
                </a:solidFill>
                <a:latin typeface="+mn-lt"/>
              </a:rPr>
              <a:t>Εργαστηριακά επιβεβαιωμένες περιπτώσεις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COVID-19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με βάση την </a:t>
            </a:r>
            <a:r>
              <a:rPr lang="el-GR" sz="3600" b="1" dirty="0" err="1">
                <a:solidFill>
                  <a:srgbClr val="002060"/>
                </a:solidFill>
                <a:latin typeface="+mn-lt"/>
              </a:rPr>
              <a:t>ημερομην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ί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α εμφάνισης συμπτωμάτων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F917E-5A62-0345-8657-5F44B5F1B4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69214" y="1842013"/>
            <a:ext cx="8453572" cy="4138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93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143A-DB02-4A47-8A3C-1EC35E73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515"/>
            <a:ext cx="10515600" cy="1325563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l-GR" sz="3600" b="1" dirty="0">
                <a:solidFill>
                  <a:srgbClr val="002060"/>
                </a:solidFill>
                <a:latin typeface="+mn-lt"/>
              </a:rPr>
              <a:t>Αθροιστική επίπτωση 14 ημερών της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COVID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-19 (ανά 100.000 κατοίκους), μέτρο που αντικατοπτρίζει τον </a:t>
            </a:r>
            <a:r>
              <a:rPr lang="el-GR" sz="3600" b="1" dirty="0" err="1">
                <a:solidFill>
                  <a:srgbClr val="002060"/>
                </a:solidFill>
                <a:latin typeface="+mn-lt"/>
              </a:rPr>
              <a:t>επιπολασμό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ενεργού λοίμωξης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0FC8A-00E1-734C-BDAE-2EEA310DCE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198" y="2227666"/>
            <a:ext cx="10515598" cy="3535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02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934A-E8E2-7B43-870F-3826032A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65125"/>
            <a:ext cx="1150112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+mn-lt"/>
              </a:rPr>
              <a:t>Τα δεδομένα εν συντομία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14 ημερών,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24 Φεβ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– 09 Μαρ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, 2021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)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0A8506-5DCB-A44F-A096-EB5BD794F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19561"/>
              </p:ext>
            </p:extLst>
          </p:nvPr>
        </p:nvGraphicFramePr>
        <p:xfrm>
          <a:off x="2024122" y="1924107"/>
          <a:ext cx="7601509" cy="161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706">
                  <a:extLst>
                    <a:ext uri="{9D8B030D-6E8A-4147-A177-3AD203B41FA5}">
                      <a16:colId xmlns:a16="http://schemas.microsoft.com/office/drawing/2014/main" val="21395614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90666107"/>
                    </a:ext>
                  </a:extLst>
                </a:gridCol>
                <a:gridCol w="3226056">
                  <a:extLst>
                    <a:ext uri="{9D8B030D-6E8A-4147-A177-3AD203B41FA5}">
                      <a16:colId xmlns:a16="http://schemas.microsoft.com/office/drawing/2014/main" val="18289924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172374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75055594"/>
                    </a:ext>
                  </a:extLst>
                </a:gridCol>
                <a:gridCol w="234907">
                  <a:extLst>
                    <a:ext uri="{9D8B030D-6E8A-4147-A177-3AD203B41FA5}">
                      <a16:colId xmlns:a16="http://schemas.microsoft.com/office/drawing/2014/main" val="1017203157"/>
                    </a:ext>
                  </a:extLst>
                </a:gridCol>
              </a:tblGrid>
              <a:tr h="94993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Εργαστηριακά επιβεβαιωμένες περιπτώσεις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Περιπτώσεις εγχώριας μετάδοσης</a:t>
                      </a:r>
                      <a:r>
                        <a:rPr lang="el-GR" sz="1800" baseline="0" dirty="0"/>
                        <a:t> </a:t>
                      </a:r>
                      <a:r>
                        <a:rPr lang="en-GB" sz="1800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45749"/>
                  </a:ext>
                </a:extLst>
              </a:tr>
              <a:tr h="6611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l-GR" sz="1800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528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l-GR" sz="1800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493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99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05653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829CBF-70CA-BF42-B6AC-B82C09868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12704"/>
              </p:ext>
            </p:extLst>
          </p:nvPr>
        </p:nvGraphicFramePr>
        <p:xfrm>
          <a:off x="4167297" y="4430636"/>
          <a:ext cx="3079496" cy="161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40285"/>
                    </a:ext>
                  </a:extLst>
                </a:gridCol>
                <a:gridCol w="2871216">
                  <a:extLst>
                    <a:ext uri="{9D8B030D-6E8A-4147-A177-3AD203B41FA5}">
                      <a16:colId xmlns:a16="http://schemas.microsoft.com/office/drawing/2014/main" val="3055255697"/>
                    </a:ext>
                  </a:extLst>
                </a:gridCol>
              </a:tblGrid>
              <a:tr h="94993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/>
                        <a:t>Ά</a:t>
                      </a:r>
                      <a:r>
                        <a:rPr lang="el-GR" sz="1800" dirty="0" err="1"/>
                        <a:t>τομα</a:t>
                      </a:r>
                      <a:r>
                        <a:rPr lang="el-GR" sz="1800" dirty="0"/>
                        <a:t> στη ΜΕΘ*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95127"/>
                  </a:ext>
                </a:extLst>
              </a:tr>
              <a:tr h="66114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4193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D4D57D2-F15B-E741-BC94-B4BBD1DCB732}"/>
              </a:ext>
            </a:extLst>
          </p:cNvPr>
          <p:cNvSpPr/>
          <p:nvPr/>
        </p:nvSpPr>
        <p:spPr>
          <a:xfrm>
            <a:off x="3596573" y="6215876"/>
            <a:ext cx="4456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/>
              <a:t>*</a:t>
            </a:r>
            <a:r>
              <a:rPr lang="el-GR" sz="1200" i="1" dirty="0"/>
              <a:t>Ημερομηνίες</a:t>
            </a:r>
            <a:r>
              <a:rPr lang="en-GB" sz="1200" i="1" dirty="0"/>
              <a:t> </a:t>
            </a:r>
            <a:r>
              <a:rPr lang="el-GR" sz="1200" i="1" dirty="0"/>
              <a:t>εξιτηρίου</a:t>
            </a:r>
            <a:r>
              <a:rPr lang="en-GB" sz="1200" i="1" dirty="0"/>
              <a:t>/</a:t>
            </a:r>
            <a:r>
              <a:rPr lang="el-GR" sz="1200" i="1" dirty="0"/>
              <a:t>μεταφοράς</a:t>
            </a:r>
            <a:r>
              <a:rPr lang="en-GB" sz="1200" i="1" dirty="0"/>
              <a:t>/</a:t>
            </a:r>
            <a:r>
              <a:rPr lang="el-GR" sz="1200" i="1" dirty="0"/>
              <a:t>θανάτων συμπεριλαμβάνονται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38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4143A-DB02-4A47-8A3C-1EC35E73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212008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Κατα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νομή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π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εριστ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ατικών </a:t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</a:rPr>
              <a:t>ανά φύλο και ηλικιακή ομάδα – 14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ημερών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D004E-C025-D646-816B-070D2DA0D0E4}"/>
              </a:ext>
            </a:extLst>
          </p:cNvPr>
          <p:cNvSpPr/>
          <p:nvPr/>
        </p:nvSpPr>
        <p:spPr>
          <a:xfrm>
            <a:off x="2895306" y="5917039"/>
            <a:ext cx="6398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Διάμεση ηλικία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έ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τη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Ενδοτεταρτημοριακό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 εύρος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τη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3DA91-8BCA-A645-98BF-8C32E9A494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00135" y="1573195"/>
            <a:ext cx="8078581" cy="3948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64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8603-2543-7A4E-A98C-9CC9E360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n-lt"/>
              </a:rPr>
              <a:t>Κατα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νομή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π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ερι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πτώσεων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COVID-19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,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με βάση το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ε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π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ιδημιολογικό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ιστορικό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τις τελευταίες 14 ημέρες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02790-D2ED-C444-BC47-D0A392F82A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39875" y="1641640"/>
            <a:ext cx="9112250" cy="4083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73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6B65-83E2-8D45-B04F-3ED856E0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-84138"/>
            <a:ext cx="11979349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Κ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α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τ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α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νομή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π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ερι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πτώσεων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COVID-19 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(</a:t>
            </a:r>
            <a:r>
              <a:rPr lang="el-GR" sz="3600" b="1" dirty="0" err="1">
                <a:solidFill>
                  <a:srgbClr val="002060"/>
                </a:solidFill>
                <a:latin typeface="+mn-lt"/>
              </a:rPr>
              <a:t>εγχ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ώ</a:t>
            </a:r>
            <a:r>
              <a:rPr lang="el-GR" sz="3600" b="1" dirty="0" err="1">
                <a:solidFill>
                  <a:srgbClr val="002060"/>
                </a:solidFill>
                <a:latin typeface="+mn-lt"/>
              </a:rPr>
              <a:t>ρια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 μετάδοση),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ανά επαρχία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l-GR" sz="3600" b="1" dirty="0">
                <a:solidFill>
                  <a:srgbClr val="002060"/>
                </a:solidFill>
                <a:latin typeface="+mn-lt"/>
              </a:rPr>
              <a:t>τις τελευταίες 14 ημέρες</a:t>
            </a:r>
            <a:endParaRPr lang="en-CY" sz="3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0A9DF-B9CF-A04F-A074-FC7E6D036B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76594" y="1431235"/>
            <a:ext cx="6838812" cy="54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4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19 CY Update 7 April_GR" id="{F0C19C08-F85C-7D45-9AEF-06CFDEA54CAC}" vid="{0C943088-3E68-3D47-AFA5-C0D8ED6D3A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1007</Words>
  <Application>Microsoft Office PowerPoint</Application>
  <PresentationFormat>Widescreen</PresentationFormat>
  <Paragraphs>328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Times New Roman</vt:lpstr>
      <vt:lpstr>Office Theme</vt:lpstr>
      <vt:lpstr>Νόσος Κορωνοϊού 2019 (COVID-19)  στην Κυπριακή Δημοκρατία    Εθνική Αναφορά μέχρι 9/3/2021    Λευκωσία 12/3/2021</vt:lpstr>
      <vt:lpstr>Τα δεδομένα εν συντομία</vt:lpstr>
      <vt:lpstr>Εργαστηριακά επιβεβαιωμένες περιπτώσεις COVID-19 με βάση την ημερομηνία δειγματοληψίας</vt:lpstr>
      <vt:lpstr>Εργαστηριακά επιβεβαιωμένες περιπτώσεις COVID-19 με βάση την ημερομηνία εμφάνισης συμπτωμάτων</vt:lpstr>
      <vt:lpstr>Αθροιστική επίπτωση 14 ημερών της COVID-19 (ανά 100.000 κατοίκους), μέτρο που αντικατοπτρίζει τον επιπολασμό ενεργού λοίμωξης</vt:lpstr>
      <vt:lpstr>Τα δεδομένα εν συντομία  (14 ημερών, 24 Φεβ – 09 Μαρ, 2021)</vt:lpstr>
      <vt:lpstr>Κατανομή περιστατικών  ανά φύλο και ηλικιακή ομάδα – 14 ημερών </vt:lpstr>
      <vt:lpstr>Κατανομή περιπτώσεων COVID-19, με βάση το επιδημιολογικό ιστορικό, τις τελευταίες 14 ημέρες</vt:lpstr>
      <vt:lpstr>Κατανομή περιπτώσεων COVID-19 (εγχώρια μετάδοση), ανά επαρχία, τις τελευταίες 14 ημέρες</vt:lpstr>
      <vt:lpstr>Χαρακτηριστικά περιπτώσεων COVID-19 και επιδημιολογικό ιστορικό τις τελευταίες 14 ημέρες</vt:lpstr>
      <vt:lpstr>Αθροιστική επίπτωση 14 ημέρων (ανά 100.000 κατοίκους) συνολικά και ανά επαρχία,  τις τελευταίες 14 ημέρες </vt:lpstr>
      <vt:lpstr>Αριθμός εισαγωγών (με COVID-19) σε νοσοκομεία ανά ημέρα</vt:lpstr>
      <vt:lpstr>Αριθμός νοσηλευόμενων με COVID-19 σε ΜΕΘ ανά ημέρα </vt:lpstr>
      <vt:lpstr>Μοριακά τεστ (PCR) και  τεστ ταχείας ανίχνευσης αντιγόνου</vt:lpstr>
      <vt:lpstr>Ποσοστό θετικότητας στους μοριακούς εργαστηριακούς ελέγχους (μη επαναληπτικούς – όλα τα εργαστήρια) – ανά εβδομάδα</vt:lpstr>
      <vt:lpstr>Ποσοστό θετικότητας στους μοριακούς εργαστηριακούς ελέγχους (ιδιωτικός τομέας) – ανά εβδομάδα</vt:lpstr>
      <vt:lpstr>Rapid antigen tests (γενικός πληθυσμός στo πλαίσιo του προγράμματος του Υπουργείου Υγείας) - ποσοστό θετικών αποτελεσμάτων ανά εβδομάδα, συνολικά και ανά επαρχία</vt:lpstr>
      <vt:lpstr>PowerPoint Presentation</vt:lpstr>
      <vt:lpstr>Αριθμός αναπαραγωγής (Rt)–  Effective reproduction number (Rt) – Μέθοδος Δ (Εγχώριες μεταδόσεις)</vt:lpstr>
      <vt:lpstr>PowerPoint Presentation</vt:lpstr>
      <vt:lpstr>Mathematical Modeling of COVID-19 Pandemic Research Team</vt:lpstr>
      <vt:lpstr>Εργαστηριακοί έλεγχοι για τον SARS-CoV-2</vt:lpstr>
      <vt:lpstr>Μονάδα Επιδημιολογικής Επιτήρησης Υπουργείου Υγείας, Κυπριακή Δημοκρατία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Νόσος Κορωνοϊού 2019 (COVID-19)  στην Κύπρο    Εθνική Αναφορά μέχρι 24/11/2020    Λευκωσία 27/11/2020</dc:title>
  <dc:creator>Ioannis Mamais</dc:creator>
  <cp:lastModifiedBy>Georgios Nikolopoulos</cp:lastModifiedBy>
  <cp:revision>69</cp:revision>
  <dcterms:created xsi:type="dcterms:W3CDTF">2020-11-26T23:39:57Z</dcterms:created>
  <dcterms:modified xsi:type="dcterms:W3CDTF">2021-03-12T07:32:38Z</dcterms:modified>
</cp:coreProperties>
</file>